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74"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6" d="100"/>
          <a:sy n="96" d="100"/>
        </p:scale>
        <p:origin x="108" y="2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DE6B7C-99BA-4225-A482-7C3951D0F53B}" type="datetimeFigureOut">
              <a:rPr lang="en-US" smtClean="0"/>
              <a:t>11/5/2025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DE618B-1DF5-4B04-BA0A-8B4EE6E2E5A8}" type="slidenum">
              <a:rPr lang="en-US" smtClean="0"/>
              <a:t>‹#›</a:t>
            </a:fld>
            <a:endParaRPr lang="en-US"/>
          </a:p>
        </p:txBody>
      </p:sp>
    </p:spTree>
    <p:extLst>
      <p:ext uri="{BB962C8B-B14F-4D97-AF65-F5344CB8AC3E}">
        <p14:creationId xmlns:p14="http://schemas.microsoft.com/office/powerpoint/2010/main" val="3478472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some Medical and Prescription Definitions that may help you understand the coverage and plan documents a little better:</a:t>
            </a:r>
          </a:p>
          <a:p>
            <a:endParaRPr lang="en-US" dirty="0"/>
          </a:p>
          <a:p>
            <a:pPr marL="0" indent="0" algn="l" rtl="0" eaLnBrk="1" fontAlgn="t" latinLnBrk="0" hangingPunct="1">
              <a:buNone/>
            </a:pPr>
            <a:r>
              <a:rPr lang="en-US" sz="1400" b="1"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Co-pay  - </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A Flat dollar amount a member is responsible for at the time of service.  The plan usually pays 100% of the remaining balance.</a:t>
            </a:r>
            <a:endParaRPr lang="en-US" sz="1400" b="0" i="0" u="none" strike="noStrike" dirty="0">
              <a:effectLst/>
              <a:latin typeface="Arial" panose="020B0604020202020204" pitchFamily="34" charset="0"/>
            </a:endParaRPr>
          </a:p>
          <a:p>
            <a:pPr marL="0" indent="0" algn="l" rtl="0" eaLnBrk="1" fontAlgn="t" latinLnBrk="0" hangingPunct="1">
              <a:buNone/>
            </a:pPr>
            <a:r>
              <a:rPr lang="en-US" sz="1400" b="1"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Deductible - </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The amount a member is responsible for </a:t>
            </a:r>
            <a:r>
              <a:rPr lang="en-US" sz="1400" b="0" i="0" u="sng"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before</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 the plan pays for certain services.</a:t>
            </a:r>
            <a:endParaRPr lang="en-US" sz="1400" b="0" i="0" u="none" strike="noStrike" dirty="0">
              <a:effectLst/>
              <a:latin typeface="Arial" panose="020B0604020202020204" pitchFamily="34" charset="0"/>
            </a:endParaRPr>
          </a:p>
          <a:p>
            <a:pPr marL="0" indent="0" algn="l" rtl="0" eaLnBrk="1" fontAlgn="t" latinLnBrk="0" hangingPunct="1">
              <a:buNone/>
            </a:pPr>
            <a:r>
              <a:rPr lang="en-US" sz="1400" b="1"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Coinsurance – </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This is the Percentage of payment shared between the member and the plan</a:t>
            </a:r>
            <a:r>
              <a:rPr lang="en-US" sz="1400" b="0" i="0" u="none" strike="noStrike" kern="1200" baseline="0" dirty="0">
                <a:solidFill>
                  <a:srgbClr val="000000"/>
                </a:solidFill>
                <a:effectLst/>
                <a:latin typeface="Corbel" panose="020B0503020204020204" pitchFamily="34" charset="0"/>
                <a:ea typeface="Arial" panose="020B0604020202020204" pitchFamily="34" charset="0"/>
                <a:cs typeface="Calibri" panose="020F0502020204030204" pitchFamily="34" charset="0"/>
              </a:rPr>
              <a:t> </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for certain services after the deductible has been met.</a:t>
            </a:r>
            <a:endParaRPr lang="en-US" sz="1400" b="0" i="0" u="none" strike="noStrike" dirty="0">
              <a:effectLst/>
              <a:latin typeface="Arial" panose="020B0604020202020204" pitchFamily="34" charset="0"/>
            </a:endParaRPr>
          </a:p>
          <a:p>
            <a:pPr marL="0" indent="0" algn="l" rtl="0" eaLnBrk="1" fontAlgn="t" latinLnBrk="0" hangingPunct="1">
              <a:buNone/>
            </a:pPr>
            <a:r>
              <a:rPr lang="en-US" sz="1400" b="1"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Out-of-Pocket Maximum</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 – The O.O.P. as it’s often called is the total Member payments for deductible, coinsurance and copays to a stated maximum per plan year.  Once reached, the plan will pay 100% for eligible expenses</a:t>
            </a:r>
            <a:r>
              <a:rPr lang="en-US" sz="1400" b="0" i="0" u="none" strike="noStrike" kern="1200" baseline="0" dirty="0">
                <a:solidFill>
                  <a:srgbClr val="000000"/>
                </a:solidFill>
                <a:effectLst/>
                <a:latin typeface="Corbel" panose="020B0503020204020204" pitchFamily="34" charset="0"/>
                <a:ea typeface="Arial" panose="020B0604020202020204" pitchFamily="34" charset="0"/>
                <a:cs typeface="Calibri" panose="020F0502020204030204" pitchFamily="34" charset="0"/>
              </a:rPr>
              <a:t> for </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the rest of the plan year.</a:t>
            </a:r>
            <a:endParaRPr lang="en-US" sz="1400" b="0" i="0" u="none" strike="noStrike" dirty="0">
              <a:effectLst/>
              <a:latin typeface="Arial" panose="020B0604020202020204" pitchFamily="34" charset="0"/>
            </a:endParaRPr>
          </a:p>
          <a:p>
            <a:pPr marL="0" indent="0" algn="l" rtl="0" eaLnBrk="1" fontAlgn="t" latinLnBrk="0" hangingPunct="1">
              <a:buNone/>
            </a:pPr>
            <a:r>
              <a:rPr lang="en-US" sz="1400" b="1"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A High-Deductible Health Plan or H.D.H.P. </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  is a Qualified plan as defined by the IRS.  These plans have no first dollar benefits meaning all services are subject to the deductible before the plan will pay.  An exception to this is Routine Preventive Care as defined by the IRS which is covered at 100%.</a:t>
            </a:r>
            <a:endParaRPr lang="en-US" sz="1400" b="0" i="0" u="none" strike="noStrike" dirty="0">
              <a:effectLst/>
              <a:latin typeface="Arial" panose="020B0604020202020204" pitchFamily="34" charset="0"/>
            </a:endParaRPr>
          </a:p>
          <a:p>
            <a:pPr marL="0" indent="0" algn="l" rtl="0" eaLnBrk="1" fontAlgn="t" latinLnBrk="0" hangingPunct="1">
              <a:buNone/>
            </a:pPr>
            <a:r>
              <a:rPr lang="en-US" sz="1400" b="1"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Health Reimbursement Account  or HRA-  </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Is a Tax Free account that is established by the </a:t>
            </a:r>
            <a:r>
              <a:rPr lang="en-US" sz="1400" b="0" i="0" u="sng"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employer</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 that is paired with an HDHP medical plan to help pay out-of-pocket expenses.</a:t>
            </a:r>
            <a:endParaRPr lang="en-US" sz="1400" b="0" i="0" u="none" strike="noStrike" dirty="0">
              <a:effectLst/>
              <a:latin typeface="Arial" panose="020B0604020202020204" pitchFamily="34" charset="0"/>
            </a:endParaRPr>
          </a:p>
          <a:p>
            <a:pPr marL="0" indent="0" algn="l" rtl="0" eaLnBrk="1" fontAlgn="t" latinLnBrk="0" hangingPunct="1">
              <a:buNone/>
            </a:pPr>
            <a:r>
              <a:rPr lang="en-US" sz="1400" b="1"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A Health Savings Account or HSA </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is a Tax Free account established and owned by the </a:t>
            </a:r>
            <a:r>
              <a:rPr lang="en-US" sz="1400" b="0" i="0" u="sng"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employee</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 that is paired with an HDHP medical plan to help pay out-of-pocket expenses. The employee retains control of this account even after they leave employment or change coverage.</a:t>
            </a:r>
            <a:endParaRPr lang="en-US" sz="1400" b="0" i="0" u="none" strike="noStrike" dirty="0">
              <a:effectLst/>
              <a:latin typeface="Arial" panose="020B0604020202020204" pitchFamily="34" charset="0"/>
            </a:endParaRPr>
          </a:p>
          <a:p>
            <a:pPr marL="0" indent="0" algn="l" rtl="0" eaLnBrk="1" fontAlgn="t" latinLnBrk="0" hangingPunct="1">
              <a:buNone/>
            </a:pPr>
            <a:r>
              <a:rPr lang="en-US" sz="1400" b="1"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Network Provider  - </a:t>
            </a:r>
            <a:r>
              <a:rPr lang="en-US" sz="1400" b="0" i="0" u="none" strike="noStrike" kern="1200" dirty="0">
                <a:solidFill>
                  <a:srgbClr val="000000"/>
                </a:solidFill>
                <a:effectLst/>
                <a:latin typeface="Corbel" panose="020B0503020204020204" pitchFamily="34" charset="0"/>
                <a:ea typeface="Arial" panose="020B0604020202020204" pitchFamily="34" charset="0"/>
                <a:cs typeface="Calibri" panose="020F0502020204030204" pitchFamily="34" charset="0"/>
              </a:rPr>
              <a:t>Medical and pharmacy providers that have contracted with the plan to provide lower out-of-pocket costs for members are known as network or preferred providers</a:t>
            </a:r>
            <a:endParaRPr lang="en-US" sz="1400" b="0" i="0" u="none" strike="noStrike" dirty="0">
              <a:effectLst/>
              <a:latin typeface="Arial" panose="020B0604020202020204" pitchFamily="34" charset="0"/>
            </a:endParaRPr>
          </a:p>
          <a:p>
            <a:endParaRPr lang="en-US" dirty="0"/>
          </a:p>
          <a:p>
            <a:r>
              <a:rPr lang="en-US" dirty="0"/>
              <a:t> </a:t>
            </a:r>
          </a:p>
        </p:txBody>
      </p:sp>
      <p:sp>
        <p:nvSpPr>
          <p:cNvPr id="4" name="Slide Number Placeholder 3"/>
          <p:cNvSpPr>
            <a:spLocks noGrp="1"/>
          </p:cNvSpPr>
          <p:nvPr>
            <p:ph type="sldNum" sz="quarter" idx="5"/>
          </p:nvPr>
        </p:nvSpPr>
        <p:spPr/>
        <p:txBody>
          <a:bodyPr/>
          <a:lstStyle/>
          <a:p>
            <a:fld id="{24C7E75C-1EE9-47DF-8200-B87586D4E6C1}" type="slidenum">
              <a:rPr lang="en-US" smtClean="0"/>
              <a:t>1</a:t>
            </a:fld>
            <a:endParaRPr lang="en-US"/>
          </a:p>
        </p:txBody>
      </p:sp>
    </p:spTree>
    <p:extLst>
      <p:ext uri="{BB962C8B-B14F-4D97-AF65-F5344CB8AC3E}">
        <p14:creationId xmlns:p14="http://schemas.microsoft.com/office/powerpoint/2010/main" val="3022982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7B6C01-13C8-4936-B21C-E00AD975E61E}"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3034878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7B6C01-13C8-4936-B21C-E00AD975E61E}"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1382005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7B6C01-13C8-4936-B21C-E00AD975E61E}"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76D4D-3751-4904-A5E4-B8D597866AD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81025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7B6C01-13C8-4936-B21C-E00AD975E61E}"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1255228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7B6C01-13C8-4936-B21C-E00AD975E61E}"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76D4D-3751-4904-A5E4-B8D597866AD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19317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7B6C01-13C8-4936-B21C-E00AD975E61E}"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35788932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7B6C01-13C8-4936-B21C-E00AD975E61E}"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28279481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7B6C01-13C8-4936-B21C-E00AD975E61E}"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2756108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7B6C01-13C8-4936-B21C-E00AD975E61E}"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1856491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7B6C01-13C8-4936-B21C-E00AD975E61E}"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506070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7B6C01-13C8-4936-B21C-E00AD975E61E}"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2484972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7B6C01-13C8-4936-B21C-E00AD975E61E}"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1677858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7B6C01-13C8-4936-B21C-E00AD975E61E}" type="datetimeFigureOut">
              <a:rPr lang="en-US" smtClean="0"/>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2670278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7B6C01-13C8-4936-B21C-E00AD975E61E}" type="datetimeFigureOut">
              <a:rPr lang="en-US" smtClean="0"/>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3146409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7B6C01-13C8-4936-B21C-E00AD975E61E}"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1769752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7B6C01-13C8-4936-B21C-E00AD975E61E}"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B76D4D-3751-4904-A5E4-B8D597866AD1}" type="slidenum">
              <a:rPr lang="en-US" smtClean="0"/>
              <a:t>‹#›</a:t>
            </a:fld>
            <a:endParaRPr lang="en-US"/>
          </a:p>
        </p:txBody>
      </p:sp>
    </p:spTree>
    <p:extLst>
      <p:ext uri="{BB962C8B-B14F-4D97-AF65-F5344CB8AC3E}">
        <p14:creationId xmlns:p14="http://schemas.microsoft.com/office/powerpoint/2010/main" val="1660829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E7B6C01-13C8-4936-B21C-E00AD975E61E}" type="datetimeFigureOut">
              <a:rPr lang="en-US" smtClean="0"/>
              <a:t>11/5/2025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FB76D4D-3751-4904-A5E4-B8D597866AD1}" type="slidenum">
              <a:rPr lang="en-US" smtClean="0"/>
              <a:t>‹#›</a:t>
            </a:fld>
            <a:endParaRPr lang="en-US"/>
          </a:p>
        </p:txBody>
      </p:sp>
    </p:spTree>
    <p:extLst>
      <p:ext uri="{BB962C8B-B14F-4D97-AF65-F5344CB8AC3E}">
        <p14:creationId xmlns:p14="http://schemas.microsoft.com/office/powerpoint/2010/main" val="32588771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3" name="Straight Connector 12">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16">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Isosceles Triangle 20">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Isosceles Triangle 21">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title"/>
          </p:nvPr>
        </p:nvSpPr>
        <p:spPr>
          <a:xfrm>
            <a:off x="1238898" y="207182"/>
            <a:ext cx="8288032" cy="1096316"/>
          </a:xfrm>
        </p:spPr>
        <p:txBody>
          <a:bodyPr vert="horz" lIns="91440" tIns="45720" rIns="91440" bIns="45720" rtlCol="0" anchor="b">
            <a:normAutofit/>
          </a:bodyPr>
          <a:lstStyle/>
          <a:p>
            <a:pPr algn="ctr">
              <a:lnSpc>
                <a:spcPct val="90000"/>
              </a:lnSpc>
            </a:pPr>
            <a:r>
              <a:rPr lang="en-US" sz="3400" kern="1200" dirty="0">
                <a:solidFill>
                  <a:schemeClr val="accent1"/>
                </a:solidFill>
                <a:latin typeface="+mj-lt"/>
                <a:ea typeface="+mj-ea"/>
                <a:cs typeface="+mj-cs"/>
              </a:rPr>
              <a:t>Medical/Rx – Definitions </a:t>
            </a:r>
            <a:br>
              <a:rPr lang="en-US" sz="3400" kern="1200" dirty="0">
                <a:solidFill>
                  <a:schemeClr val="accent1"/>
                </a:solidFill>
                <a:latin typeface="+mj-lt"/>
                <a:ea typeface="+mj-ea"/>
                <a:cs typeface="+mj-cs"/>
              </a:rPr>
            </a:br>
            <a:endParaRPr lang="en-US" sz="3400" kern="1200" dirty="0">
              <a:solidFill>
                <a:schemeClr val="accent1"/>
              </a:solidFill>
              <a:latin typeface="+mj-lt"/>
              <a:ea typeface="+mj-ea"/>
              <a:cs typeface="+mj-cs"/>
            </a:endParaRPr>
          </a:p>
        </p:txBody>
      </p:sp>
      <p:graphicFrame>
        <p:nvGraphicFramePr>
          <p:cNvPr id="7" name="Table 6"/>
          <p:cNvGraphicFramePr>
            <a:graphicFrameLocks noGrp="1"/>
          </p:cNvGraphicFramePr>
          <p:nvPr>
            <p:extLst>
              <p:ext uri="{D42A27DB-BD31-4B8C-83A1-F6EECF244321}">
                <p14:modId xmlns:p14="http://schemas.microsoft.com/office/powerpoint/2010/main" val="1237257547"/>
              </p:ext>
            </p:extLst>
          </p:nvPr>
        </p:nvGraphicFramePr>
        <p:xfrm>
          <a:off x="1075027" y="1242391"/>
          <a:ext cx="8732019" cy="5049366"/>
        </p:xfrm>
        <a:graphic>
          <a:graphicData uri="http://schemas.openxmlformats.org/drawingml/2006/table">
            <a:tbl>
              <a:tblPr firstRow="1" bandRow="1">
                <a:tableStyleId>{5C22544A-7EE6-4342-B048-85BDC9FD1C3A}</a:tableStyleId>
              </a:tblPr>
              <a:tblGrid>
                <a:gridCol w="2671124">
                  <a:extLst>
                    <a:ext uri="{9D8B030D-6E8A-4147-A177-3AD203B41FA5}">
                      <a16:colId xmlns:a16="http://schemas.microsoft.com/office/drawing/2014/main" val="20000"/>
                    </a:ext>
                  </a:extLst>
                </a:gridCol>
                <a:gridCol w="6060895">
                  <a:extLst>
                    <a:ext uri="{9D8B030D-6E8A-4147-A177-3AD203B41FA5}">
                      <a16:colId xmlns:a16="http://schemas.microsoft.com/office/drawing/2014/main" val="20001"/>
                    </a:ext>
                  </a:extLst>
                </a:gridCol>
              </a:tblGrid>
              <a:tr h="492700">
                <a:tc>
                  <a:txBody>
                    <a:bodyPr/>
                    <a:lstStyle/>
                    <a:p>
                      <a:pPr marL="0" indent="0">
                        <a:buFont typeface="Arial" panose="020B0604020202020204" pitchFamily="34" charset="0"/>
                        <a:buNone/>
                      </a:pPr>
                      <a:r>
                        <a:rPr lang="en-US" sz="1400" b="1">
                          <a:solidFill>
                            <a:schemeClr val="tx1"/>
                          </a:solidFill>
                          <a:latin typeface="Calibri" panose="020F0502020204030204" pitchFamily="34" charset="0"/>
                          <a:cs typeface="Calibri" panose="020F0502020204030204" pitchFamily="34" charset="0"/>
                        </a:rPr>
                        <a:t>Copay</a:t>
                      </a:r>
                      <a:endParaRPr lang="en-US" sz="1400">
                        <a:solidFill>
                          <a:schemeClr val="tx1"/>
                        </a:solidFill>
                        <a:latin typeface="Calibri" panose="020F0502020204030204" pitchFamily="34" charset="0"/>
                        <a:cs typeface="Calibri" panose="020F0502020204030204" pitchFamily="34" charset="0"/>
                      </a:endParaRPr>
                    </a:p>
                  </a:txBody>
                  <a:tcPr marL="62658" marR="62658" marT="31329" marB="31329">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ct val="0"/>
                        </a:spcBef>
                        <a:spcAft>
                          <a:spcPct val="0"/>
                        </a:spcAft>
                        <a:buClrTx/>
                        <a:buSzTx/>
                        <a:buFontTx/>
                        <a:buNone/>
                        <a:defRPr/>
                      </a:pPr>
                      <a:r>
                        <a:rPr lang="en-US" sz="1400" b="0">
                          <a:solidFill>
                            <a:schemeClr val="tx1"/>
                          </a:solidFill>
                          <a:latin typeface="Calibri" panose="020F0502020204030204" pitchFamily="34" charset="0"/>
                          <a:cs typeface="Calibri" panose="020F0502020204030204" pitchFamily="34" charset="0"/>
                        </a:rPr>
                        <a:t>Flat dollar amount member is responsible for at the time of service.  The plan usually pays 100% of the remaining balance.</a:t>
                      </a:r>
                    </a:p>
                  </a:txBody>
                  <a:tcPr marL="62658" marR="62658" marT="31329" marB="31329">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30272">
                <a:tc>
                  <a:txBody>
                    <a:bodyPr/>
                    <a:lstStyle/>
                    <a:p>
                      <a:pPr marL="0" indent="0">
                        <a:buFont typeface="Arial" panose="020B0604020202020204" pitchFamily="34" charset="0"/>
                        <a:buNone/>
                      </a:pPr>
                      <a:r>
                        <a:rPr lang="en-US" sz="1400" b="1">
                          <a:latin typeface="Calibri" panose="020F0502020204030204" pitchFamily="34" charset="0"/>
                          <a:cs typeface="Calibri" panose="020F0502020204030204" pitchFamily="34" charset="0"/>
                        </a:rPr>
                        <a:t>Deductible</a:t>
                      </a:r>
                      <a:endParaRPr lang="en-US" sz="1400">
                        <a:solidFill>
                          <a:schemeClr val="tx1"/>
                        </a:solidFill>
                        <a:latin typeface="Calibri" panose="020F0502020204030204" pitchFamily="34" charset="0"/>
                        <a:cs typeface="Calibri" panose="020F0502020204030204" pitchFamily="34" charset="0"/>
                      </a:endParaRP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ct val="0"/>
                        </a:spcBef>
                        <a:spcAft>
                          <a:spcPct val="0"/>
                        </a:spcAft>
                        <a:buClrTx/>
                        <a:buSzTx/>
                        <a:buFontTx/>
                        <a:buNone/>
                        <a:defRPr/>
                      </a:pPr>
                      <a:r>
                        <a:rPr lang="en-US" sz="1400">
                          <a:latin typeface="Calibri" panose="020F0502020204030204" pitchFamily="34" charset="0"/>
                          <a:cs typeface="Calibri" panose="020F0502020204030204" pitchFamily="34" charset="0"/>
                        </a:rPr>
                        <a:t>Amount member is responsible for </a:t>
                      </a:r>
                      <a:r>
                        <a:rPr lang="en-US" sz="1400" u="sng">
                          <a:latin typeface="Calibri" panose="020F0502020204030204" pitchFamily="34" charset="0"/>
                          <a:cs typeface="Calibri" panose="020F0502020204030204" pitchFamily="34" charset="0"/>
                        </a:rPr>
                        <a:t>before</a:t>
                      </a:r>
                      <a:r>
                        <a:rPr lang="en-US" sz="1400">
                          <a:latin typeface="Calibri" panose="020F0502020204030204" pitchFamily="34" charset="0"/>
                          <a:cs typeface="Calibri" panose="020F0502020204030204" pitchFamily="34" charset="0"/>
                        </a:rPr>
                        <a:t> the plan pays for certain services.</a:t>
                      </a: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92700">
                <a:tc>
                  <a:txBody>
                    <a:bodyPr/>
                    <a:lstStyle/>
                    <a:p>
                      <a:pPr marL="0" indent="0">
                        <a:buFont typeface="Arial" panose="020B0604020202020204" pitchFamily="34" charset="0"/>
                        <a:buNone/>
                      </a:pPr>
                      <a:r>
                        <a:rPr lang="en-US" sz="1400" b="1">
                          <a:latin typeface="Calibri" panose="020F0502020204030204" pitchFamily="34" charset="0"/>
                          <a:cs typeface="Calibri" panose="020F0502020204030204" pitchFamily="34" charset="0"/>
                        </a:rPr>
                        <a:t>Coinsurance</a:t>
                      </a:r>
                      <a:endParaRPr lang="en-US" sz="1400">
                        <a:solidFill>
                          <a:schemeClr val="tx1"/>
                        </a:solidFill>
                        <a:latin typeface="Calibri" panose="020F0502020204030204" pitchFamily="34" charset="0"/>
                        <a:cs typeface="Calibri" panose="020F0502020204030204" pitchFamily="34" charset="0"/>
                      </a:endParaRP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ct val="0"/>
                        </a:spcBef>
                        <a:spcAft>
                          <a:spcPct val="0"/>
                        </a:spcAft>
                        <a:buClrTx/>
                        <a:buSzTx/>
                        <a:buFontTx/>
                        <a:buNone/>
                        <a:defRPr/>
                      </a:pPr>
                      <a:r>
                        <a:rPr lang="en-US" sz="1400">
                          <a:latin typeface="Calibri" panose="020F0502020204030204" pitchFamily="34" charset="0"/>
                          <a:cs typeface="Calibri" panose="020F0502020204030204" pitchFamily="34" charset="0"/>
                        </a:rPr>
                        <a:t>Percentage of payment shared between the member and the plan</a:t>
                      </a:r>
                      <a:r>
                        <a:rPr lang="en-US" sz="1400" baseline="0">
                          <a:latin typeface="Calibri" panose="020F0502020204030204" pitchFamily="34" charset="0"/>
                          <a:cs typeface="Calibri" panose="020F0502020204030204" pitchFamily="34" charset="0"/>
                        </a:rPr>
                        <a:t> </a:t>
                      </a:r>
                      <a:r>
                        <a:rPr lang="en-US" sz="1400">
                          <a:latin typeface="Calibri" panose="020F0502020204030204" pitchFamily="34" charset="0"/>
                          <a:cs typeface="Calibri" panose="020F0502020204030204" pitchFamily="34" charset="0"/>
                        </a:rPr>
                        <a:t>for certain services after the deductible has been met.</a:t>
                      </a: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92700">
                <a:tc>
                  <a:txBody>
                    <a:bodyPr/>
                    <a:lstStyle/>
                    <a:p>
                      <a:pPr marL="0" indent="0">
                        <a:buFont typeface="Arial" panose="020B0604020202020204" pitchFamily="34" charset="0"/>
                        <a:buNone/>
                      </a:pPr>
                      <a:r>
                        <a:rPr lang="en-US" sz="1400" b="1">
                          <a:latin typeface="Calibri" panose="020F0502020204030204" pitchFamily="34" charset="0"/>
                          <a:cs typeface="Calibri" panose="020F0502020204030204" pitchFamily="34" charset="0"/>
                        </a:rPr>
                        <a:t>Out-of-Pocket Maximum</a:t>
                      </a:r>
                      <a:r>
                        <a:rPr lang="en-US" sz="1400">
                          <a:latin typeface="Calibri" panose="020F0502020204030204" pitchFamily="34" charset="0"/>
                          <a:cs typeface="Calibri" panose="020F0502020204030204" pitchFamily="34" charset="0"/>
                        </a:rPr>
                        <a:t> </a:t>
                      </a:r>
                      <a:endParaRPr lang="en-US" sz="1400">
                        <a:solidFill>
                          <a:schemeClr val="tx1"/>
                        </a:solidFill>
                        <a:latin typeface="Calibri" panose="020F0502020204030204" pitchFamily="34" charset="0"/>
                        <a:cs typeface="Calibri" panose="020F0502020204030204" pitchFamily="34" charset="0"/>
                      </a:endParaRP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ct val="0"/>
                        </a:spcBef>
                        <a:spcAft>
                          <a:spcPct val="0"/>
                        </a:spcAft>
                        <a:buClrTx/>
                        <a:buSzTx/>
                        <a:buFontTx/>
                        <a:buNone/>
                        <a:defRPr/>
                      </a:pPr>
                      <a:r>
                        <a:rPr lang="en-US" sz="1400" dirty="0">
                          <a:latin typeface="Calibri" panose="020F0502020204030204" pitchFamily="34" charset="0"/>
                          <a:cs typeface="Calibri" panose="020F0502020204030204" pitchFamily="34" charset="0"/>
                        </a:rPr>
                        <a:t>Member total payments for deductible, coinsurance and copays to stated maximum per plan year.  Once reached, the plan will pay 100% for eligible expenses</a:t>
                      </a:r>
                      <a:r>
                        <a:rPr lang="en-US" sz="1400" baseline="0" dirty="0">
                          <a:latin typeface="Calibri" panose="020F0502020204030204" pitchFamily="34" charset="0"/>
                          <a:cs typeface="Calibri" panose="020F0502020204030204" pitchFamily="34" charset="0"/>
                        </a:rPr>
                        <a:t> for </a:t>
                      </a:r>
                      <a:r>
                        <a:rPr lang="en-US" sz="1400" dirty="0">
                          <a:latin typeface="Calibri" panose="020F0502020204030204" pitchFamily="34" charset="0"/>
                          <a:cs typeface="Calibri" panose="020F0502020204030204" pitchFamily="34" charset="0"/>
                        </a:rPr>
                        <a:t>the rest of the plan year.</a:t>
                      </a: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92700">
                <a:tc>
                  <a:txBody>
                    <a:bodyPr/>
                    <a:lstStyle/>
                    <a:p>
                      <a:pPr marL="0" indent="0">
                        <a:buFont typeface="Arial" panose="020B0604020202020204" pitchFamily="34" charset="0"/>
                        <a:buNone/>
                      </a:pPr>
                      <a:r>
                        <a:rPr lang="en-US" sz="1400" b="1">
                          <a:latin typeface="Calibri" panose="020F0502020204030204" pitchFamily="34" charset="0"/>
                          <a:cs typeface="Calibri" panose="020F0502020204030204" pitchFamily="34" charset="0"/>
                        </a:rPr>
                        <a:t>High-Deductible Health Plan (HDHP)</a:t>
                      </a:r>
                      <a:endParaRPr lang="en-US" sz="1400">
                        <a:solidFill>
                          <a:schemeClr val="tx1"/>
                        </a:solidFill>
                        <a:latin typeface="Calibri" panose="020F0502020204030204" pitchFamily="34" charset="0"/>
                        <a:cs typeface="Calibri" panose="020F0502020204030204" pitchFamily="34" charset="0"/>
                      </a:endParaRP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ct val="0"/>
                        </a:spcBef>
                        <a:spcAft>
                          <a:spcPct val="0"/>
                        </a:spcAft>
                        <a:buClrTx/>
                        <a:buSzTx/>
                        <a:buFontTx/>
                        <a:buNone/>
                        <a:defRPr/>
                      </a:pPr>
                      <a:r>
                        <a:rPr lang="en-US" sz="1400" dirty="0">
                          <a:latin typeface="Calibri" panose="020F0502020204030204" pitchFamily="34" charset="0"/>
                          <a:cs typeface="Calibri" panose="020F0502020204030204" pitchFamily="34" charset="0"/>
                        </a:rPr>
                        <a:t>Qualified plan as defined by the IRS.  No first dollar benefits, all services are subject to the deductible before the plan will pay.  Exception is Routine Preventive Care as defined by the IRS. Minimum individual deductible for 2026 is $1,700 and $3,400 for family</a:t>
                      </a: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92700">
                <a:tc>
                  <a:txBody>
                    <a:bodyPr/>
                    <a:lstStyle/>
                    <a:p>
                      <a:pPr marL="0" indent="0">
                        <a:buFont typeface="Arial" panose="020B0604020202020204" pitchFamily="34" charset="0"/>
                        <a:buNone/>
                      </a:pPr>
                      <a:r>
                        <a:rPr lang="en-US" sz="1400" b="1">
                          <a:latin typeface="Calibri" panose="020F0502020204030204" pitchFamily="34" charset="0"/>
                          <a:cs typeface="Calibri" panose="020F0502020204030204" pitchFamily="34" charset="0"/>
                        </a:rPr>
                        <a:t>HRA – Health Reimbursement Account</a:t>
                      </a:r>
                      <a:endParaRPr lang="en-US" sz="1400">
                        <a:solidFill>
                          <a:schemeClr val="tx1"/>
                        </a:solidFill>
                        <a:latin typeface="Calibri" panose="020F0502020204030204" pitchFamily="34" charset="0"/>
                        <a:cs typeface="Calibri" panose="020F0502020204030204" pitchFamily="34" charset="0"/>
                      </a:endParaRP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ct val="0"/>
                        </a:spcBef>
                        <a:spcAft>
                          <a:spcPct val="0"/>
                        </a:spcAft>
                        <a:buClrTx/>
                        <a:buSzTx/>
                        <a:buFontTx/>
                        <a:buNone/>
                        <a:defRPr/>
                      </a:pPr>
                      <a:r>
                        <a:rPr lang="en-US" sz="1400" dirty="0">
                          <a:latin typeface="Calibri" panose="020F0502020204030204" pitchFamily="34" charset="0"/>
                          <a:cs typeface="Calibri" panose="020F0502020204030204" pitchFamily="34" charset="0"/>
                        </a:rPr>
                        <a:t>Tax Free account that is established by the </a:t>
                      </a:r>
                      <a:r>
                        <a:rPr lang="en-US" sz="1400" u="sng" dirty="0">
                          <a:latin typeface="Calibri" panose="020F0502020204030204" pitchFamily="34" charset="0"/>
                          <a:cs typeface="Calibri" panose="020F0502020204030204" pitchFamily="34" charset="0"/>
                        </a:rPr>
                        <a:t>employer</a:t>
                      </a:r>
                      <a:r>
                        <a:rPr lang="en-US" sz="1400" dirty="0">
                          <a:latin typeface="Calibri" panose="020F0502020204030204" pitchFamily="34" charset="0"/>
                          <a:cs typeface="Calibri" panose="020F0502020204030204" pitchFamily="34" charset="0"/>
                        </a:rPr>
                        <a:t> that is paired with an HDHP medical plan to help pay out-of-pocket expenses.</a:t>
                      </a: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871699">
                <a:tc>
                  <a:txBody>
                    <a:bodyPr/>
                    <a:lstStyle/>
                    <a:p>
                      <a:pPr marL="0" indent="0">
                        <a:buFont typeface="Arial" panose="020B0604020202020204" pitchFamily="34" charset="0"/>
                        <a:buNone/>
                      </a:pPr>
                      <a:r>
                        <a:rPr lang="en-US" sz="1400" b="1">
                          <a:solidFill>
                            <a:schemeClr val="tx1"/>
                          </a:solidFill>
                          <a:latin typeface="Calibri" panose="020F0502020204030204" pitchFamily="34" charset="0"/>
                          <a:cs typeface="Calibri" panose="020F0502020204030204" pitchFamily="34" charset="0"/>
                        </a:rPr>
                        <a:t>HSA – Health Savings Account</a:t>
                      </a: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ct val="0"/>
                        </a:spcBef>
                        <a:spcAft>
                          <a:spcPct val="0"/>
                        </a:spcAft>
                        <a:buClrTx/>
                        <a:buSzTx/>
                        <a:buFontTx/>
                        <a:buNone/>
                        <a:tabLst/>
                        <a:defRPr/>
                      </a:pPr>
                      <a:r>
                        <a:rPr lang="en-US" sz="1400" dirty="0">
                          <a:latin typeface="Calibri" panose="020F0502020204030204" pitchFamily="34" charset="0"/>
                          <a:cs typeface="Calibri" panose="020F0502020204030204" pitchFamily="34" charset="0"/>
                        </a:rPr>
                        <a:t>Tax Free account that is established and owned by the </a:t>
                      </a:r>
                      <a:r>
                        <a:rPr lang="en-US" sz="1400" u="sng" dirty="0">
                          <a:latin typeface="Calibri" panose="020F0502020204030204" pitchFamily="34" charset="0"/>
                          <a:cs typeface="Calibri" panose="020F0502020204030204" pitchFamily="34" charset="0"/>
                        </a:rPr>
                        <a:t>employee</a:t>
                      </a:r>
                      <a:r>
                        <a:rPr lang="en-US" sz="1400" dirty="0">
                          <a:latin typeface="Calibri" panose="020F0502020204030204" pitchFamily="34" charset="0"/>
                          <a:cs typeface="Calibri" panose="020F0502020204030204" pitchFamily="34" charset="0"/>
                        </a:rPr>
                        <a:t> that is paired with an HDHP medical plan to help pay out-of-pocket expenses. The employee retains control of this account even after they leave employment or change coverage. Think of this as a savings account</a:t>
                      </a:r>
                    </a:p>
                    <a:p>
                      <a:pPr marL="0" marR="0" indent="0" algn="l" defTabSz="914400" rtl="0" eaLnBrk="1" fontAlgn="auto" latinLnBrk="0" hangingPunct="1">
                        <a:lnSpc>
                          <a:spcPct val="100000"/>
                        </a:lnSpc>
                        <a:spcBef>
                          <a:spcPct val="0"/>
                        </a:spcBef>
                        <a:spcAft>
                          <a:spcPct val="0"/>
                        </a:spcAft>
                        <a:buClrTx/>
                        <a:buSzTx/>
                        <a:buFontTx/>
                        <a:buNone/>
                        <a:defRPr/>
                      </a:pPr>
                      <a:endParaRPr lang="en-US" sz="1400" dirty="0">
                        <a:latin typeface="Calibri" panose="020F0502020204030204" pitchFamily="34" charset="0"/>
                        <a:cs typeface="Calibri" panose="020F0502020204030204" pitchFamily="34" charset="0"/>
                      </a:endParaRP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66062676"/>
                  </a:ext>
                </a:extLst>
              </a:tr>
              <a:tr h="492700">
                <a:tc>
                  <a:txBody>
                    <a:bodyPr/>
                    <a:lstStyle/>
                    <a:p>
                      <a:pPr marL="0" indent="0">
                        <a:buFont typeface="Arial" panose="020B0604020202020204" pitchFamily="34" charset="0"/>
                        <a:buNone/>
                      </a:pPr>
                      <a:r>
                        <a:rPr lang="en-US" sz="1400" b="1">
                          <a:latin typeface="Calibri" panose="020F0502020204030204" pitchFamily="34" charset="0"/>
                          <a:cs typeface="Calibri" panose="020F0502020204030204" pitchFamily="34" charset="0"/>
                        </a:rPr>
                        <a:t>Network Provider </a:t>
                      </a:r>
                      <a:endParaRPr lang="en-US" sz="1400" b="1">
                        <a:solidFill>
                          <a:schemeClr val="tx1"/>
                        </a:solidFill>
                        <a:latin typeface="Calibri" panose="020F0502020204030204" pitchFamily="34" charset="0"/>
                        <a:cs typeface="Calibri" panose="020F0502020204030204" pitchFamily="34" charset="0"/>
                      </a:endParaRP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ct val="0"/>
                        </a:spcBef>
                        <a:spcAft>
                          <a:spcPct val="0"/>
                        </a:spcAft>
                        <a:buClrTx/>
                        <a:buSzTx/>
                        <a:buFontTx/>
                        <a:buNone/>
                        <a:defRPr/>
                      </a:pPr>
                      <a:r>
                        <a:rPr lang="en-US" sz="1400" dirty="0">
                          <a:latin typeface="Calibri" panose="020F0502020204030204" pitchFamily="34" charset="0"/>
                          <a:cs typeface="Calibri" panose="020F0502020204030204" pitchFamily="34" charset="0"/>
                        </a:rPr>
                        <a:t>Medical and pharmacy providers that have contracted with the plan to provide lower out-of-pocket costs for members.</a:t>
                      </a:r>
                    </a:p>
                  </a:txBody>
                  <a:tcPr marL="62658" marR="62658" marT="31329" marB="31329">
                    <a:lnL w="12700" cmpd="sng">
                      <a:noFill/>
                    </a:lnL>
                    <a:lnR w="12700" cmpd="sng">
                      <a:noFill/>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52921152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3</TotalTime>
  <Words>575</Words>
  <Application>Microsoft Office PowerPoint</Application>
  <PresentationFormat>Widescreen</PresentationFormat>
  <Paragraphs>30</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Calibri</vt:lpstr>
      <vt:lpstr>Corbel</vt:lpstr>
      <vt:lpstr>Trebuchet MS</vt:lpstr>
      <vt:lpstr>Wingdings 3</vt:lpstr>
      <vt:lpstr>Facet</vt:lpstr>
      <vt:lpstr>Medical/Rx – Definitions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Barbara Stott</dc:creator>
  <cp:lastModifiedBy>Barbara Stott</cp:lastModifiedBy>
  <cp:revision>1</cp:revision>
  <dcterms:created xsi:type="dcterms:W3CDTF">2025-11-05T17:15:19Z</dcterms:created>
  <dcterms:modified xsi:type="dcterms:W3CDTF">2025-11-05T17:18:30Z</dcterms:modified>
</cp:coreProperties>
</file>